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9" r:id="rId3"/>
    <p:sldId id="260" r:id="rId4"/>
    <p:sldId id="261" r:id="rId5"/>
    <p:sldId id="262" r:id="rId6"/>
    <p:sldId id="305" r:id="rId7"/>
    <p:sldId id="287" r:id="rId8"/>
    <p:sldId id="263" r:id="rId9"/>
    <p:sldId id="302" r:id="rId10"/>
    <p:sldId id="288" r:id="rId11"/>
    <p:sldId id="297" r:id="rId12"/>
    <p:sldId id="301" r:id="rId13"/>
    <p:sldId id="303" r:id="rId14"/>
    <p:sldId id="304" r:id="rId15"/>
    <p:sldId id="290" r:id="rId16"/>
    <p:sldId id="291" r:id="rId17"/>
    <p:sldId id="299" r:id="rId18"/>
    <p:sldId id="300" r:id="rId19"/>
    <p:sldId id="257" r:id="rId20"/>
    <p:sldId id="258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76" autoAdjust="0"/>
    <p:restoredTop sz="80619" autoAdjust="0"/>
  </p:normalViewPr>
  <p:slideViewPr>
    <p:cSldViewPr snapToGrid="0" snapToObjects="1">
      <p:cViewPr>
        <p:scale>
          <a:sx n="75" d="100"/>
          <a:sy n="75" d="100"/>
        </p:scale>
        <p:origin x="-1240" y="-5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7D7B4C-8A74-B248-985D-DFBC430F0F81}" type="datetimeFigureOut">
              <a:rPr lang="en-US" smtClean="0"/>
              <a:t>02/09/16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ED0F9-3BBE-F840-AC03-619DDCDAD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172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dirty="0" smtClean="0"/>
              <a:t>*</a:t>
            </a:r>
            <a:r>
              <a:rPr lang="en-US" b="1" dirty="0" smtClean="0"/>
              <a:t>Webinar</a:t>
            </a:r>
            <a:r>
              <a:rPr lang="en-US" dirty="0" smtClean="0"/>
              <a:t> allows you to have </a:t>
            </a:r>
            <a:r>
              <a:rPr lang="en-US" i="1" dirty="0" smtClean="0"/>
              <a:t>live </a:t>
            </a:r>
            <a:r>
              <a:rPr lang="en-US" dirty="0" smtClean="0"/>
              <a:t>meetings, conferences and/or seminars that take place over the web. This app allows you to talk about new ideas, reach more people, as well as grow your business</a:t>
            </a:r>
            <a:r>
              <a:rPr lang="en-US" dirty="0" smtClean="0"/>
              <a:t>.</a:t>
            </a:r>
          </a:p>
          <a:p>
            <a:pPr marL="171450" indent="-171450">
              <a:buFontTx/>
              <a:buChar char="•"/>
            </a:pPr>
            <a:endParaRPr lang="en-US" dirty="0" smtClean="0"/>
          </a:p>
          <a:p>
            <a:r>
              <a:rPr lang="en-US" sz="1200" dirty="0" smtClean="0"/>
              <a:t>*To ensure that we have a wide audience watching us LIVE online,</a:t>
            </a:r>
          </a:p>
          <a:p>
            <a:r>
              <a:rPr lang="en-US" sz="1200" dirty="0" smtClean="0"/>
              <a:t>we could pre-advertise it on Facebook so people tune in, </a:t>
            </a:r>
          </a:p>
          <a:p>
            <a:r>
              <a:rPr lang="en-US" sz="1200" dirty="0" smtClean="0"/>
              <a:t>at the time when most fans are online.</a:t>
            </a:r>
          </a:p>
          <a:p>
            <a:pPr marL="171450" indent="-171450">
              <a:buFontTx/>
              <a:buChar char="•"/>
            </a:pPr>
            <a:endParaRPr lang="en-US" dirty="0" smtClean="0"/>
          </a:p>
          <a:p>
            <a:pPr marL="171450" indent="-171450">
              <a:buFontTx/>
              <a:buChar char="•"/>
            </a:pPr>
            <a:endParaRPr lang="en-US" dirty="0" smtClean="0"/>
          </a:p>
          <a:p>
            <a:pPr marL="0" indent="0">
              <a:buFontTx/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D0F9-3BBE-F840-AC03-619DDCDAD7D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574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Other ways that </a:t>
            </a:r>
            <a:r>
              <a:rPr lang="en-US" dirty="0" err="1" smtClean="0"/>
              <a:t>Veri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Peri</a:t>
            </a:r>
            <a:r>
              <a:rPr lang="en-US" baseline="0" dirty="0" smtClean="0"/>
              <a:t> can </a:t>
            </a:r>
            <a:r>
              <a:rPr lang="en-US" dirty="0" smtClean="0"/>
              <a:t>can use</a:t>
            </a:r>
            <a:r>
              <a:rPr lang="en-US" baseline="0" dirty="0" smtClean="0"/>
              <a:t> LIVE Webinar </a:t>
            </a:r>
            <a:r>
              <a:rPr lang="en-US" dirty="0" smtClean="0"/>
              <a:t>app and link it to Facebook:</a:t>
            </a:r>
            <a:r>
              <a:rPr lang="en-US" baseline="0" dirty="0" smtClean="0"/>
              <a:t/>
            </a:r>
            <a:br>
              <a:rPr lang="en-US" baseline="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*Have</a:t>
            </a:r>
            <a:r>
              <a:rPr lang="en-US" baseline="0" dirty="0" smtClean="0"/>
              <a:t> a live Q and A session with our Facebook audience (introducing chefs/owner)</a:t>
            </a:r>
            <a:br>
              <a:rPr lang="en-US" baseline="0" dirty="0" smtClean="0"/>
            </a:br>
            <a:r>
              <a:rPr lang="en-US" baseline="0" dirty="0" smtClean="0"/>
              <a:t>*Have a LIVE Session at the Launch, and ask our visitors what they think of the food, restaurant, ambiance, </a:t>
            </a:r>
            <a:r>
              <a:rPr lang="en-US" baseline="0" dirty="0" err="1" smtClean="0"/>
              <a:t>etc</a:t>
            </a:r>
            <a:r>
              <a:rPr lang="en-US" baseline="0" dirty="0" smtClean="0"/>
              <a:t>; record their reviews</a:t>
            </a:r>
            <a:br>
              <a:rPr lang="en-US" baseline="0" dirty="0" smtClean="0"/>
            </a:br>
            <a:r>
              <a:rPr lang="en-US" baseline="0" dirty="0" smtClean="0"/>
              <a:t>(the visitors part of this video will naturally share it on their page, thereby multiplying reach of the video and raising awareness of our restaurant).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D0F9-3BBE-F840-AC03-619DDCDAD7D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319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D0F9-3BBE-F840-AC03-619DDCDAD7D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454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D0F9-3BBE-F840-AC03-619DDCDAD7D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454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F18D-2DE1-844A-9063-9036118A9F80}" type="datetimeFigureOut">
              <a:rPr lang="en-US" smtClean="0"/>
              <a:t>02/09/16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CF71C-DFEB-DE49-AF82-4858E9DA2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237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F18D-2DE1-844A-9063-9036118A9F80}" type="datetimeFigureOut">
              <a:rPr lang="en-US" smtClean="0"/>
              <a:t>02/09/16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CF71C-DFEB-DE49-AF82-4858E9DA2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401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F18D-2DE1-844A-9063-9036118A9F80}" type="datetimeFigureOut">
              <a:rPr lang="en-US" smtClean="0"/>
              <a:t>02/09/16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CF71C-DFEB-DE49-AF82-4858E9DA2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96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F18D-2DE1-844A-9063-9036118A9F80}" type="datetimeFigureOut">
              <a:rPr lang="en-US" smtClean="0"/>
              <a:t>02/09/16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CF71C-DFEB-DE49-AF82-4858E9DA2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814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F18D-2DE1-844A-9063-9036118A9F80}" type="datetimeFigureOut">
              <a:rPr lang="en-US" smtClean="0"/>
              <a:t>02/09/16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CF71C-DFEB-DE49-AF82-4858E9DA2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747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F18D-2DE1-844A-9063-9036118A9F80}" type="datetimeFigureOut">
              <a:rPr lang="en-US" smtClean="0"/>
              <a:t>02/09/16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CF71C-DFEB-DE49-AF82-4858E9DA2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550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F18D-2DE1-844A-9063-9036118A9F80}" type="datetimeFigureOut">
              <a:rPr lang="en-US" smtClean="0"/>
              <a:t>02/09/16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CF71C-DFEB-DE49-AF82-4858E9DA2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940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F18D-2DE1-844A-9063-9036118A9F80}" type="datetimeFigureOut">
              <a:rPr lang="en-US" smtClean="0"/>
              <a:t>02/09/16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CF71C-DFEB-DE49-AF82-4858E9DA2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39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F18D-2DE1-844A-9063-9036118A9F80}" type="datetimeFigureOut">
              <a:rPr lang="en-US" smtClean="0"/>
              <a:t>02/09/16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CF71C-DFEB-DE49-AF82-4858E9DA2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934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F18D-2DE1-844A-9063-9036118A9F80}" type="datetimeFigureOut">
              <a:rPr lang="en-US" smtClean="0"/>
              <a:t>02/09/16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CF71C-DFEB-DE49-AF82-4858E9DA2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914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F18D-2DE1-844A-9063-9036118A9F80}" type="datetimeFigureOut">
              <a:rPr lang="en-US" smtClean="0"/>
              <a:t>02/09/16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CF71C-DFEB-DE49-AF82-4858E9DA2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266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2F18D-2DE1-844A-9063-9036118A9F80}" type="datetimeFigureOut">
              <a:rPr lang="en-US" smtClean="0"/>
              <a:t>02/09/16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CF71C-DFEB-DE49-AF82-4858E9DA2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01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emf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12.png"/><Relationship Id="rId6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5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71055" y="4344459"/>
            <a:ext cx="449729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SOCIAL MEDIA </a:t>
            </a:r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PROPOSAL</a:t>
            </a:r>
            <a:b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dirty="0"/>
              <a:t>Developing a Social Media platform is just as </a:t>
            </a:r>
            <a:r>
              <a:rPr lang="en-US" dirty="0" smtClean="0"/>
              <a:t>important for </a:t>
            </a:r>
            <a:r>
              <a:rPr lang="en-US" dirty="0" err="1" smtClean="0"/>
              <a:t>Veri</a:t>
            </a:r>
            <a:r>
              <a:rPr lang="en-US" dirty="0" smtClean="0"/>
              <a:t> </a:t>
            </a:r>
            <a:r>
              <a:rPr lang="en-US" dirty="0" err="1" smtClean="0"/>
              <a:t>Peri</a:t>
            </a:r>
            <a:r>
              <a:rPr lang="en-US" dirty="0" smtClean="0"/>
              <a:t>, </a:t>
            </a:r>
            <a:r>
              <a:rPr lang="en-US" dirty="0"/>
              <a:t>as a website.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Picture 22" descr="logo-april25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605" y="5578654"/>
            <a:ext cx="1158408" cy="1068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13907001_1072626189524205_6033164047479120829_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466" y="1295399"/>
            <a:ext cx="2785533" cy="278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365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.jpe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28"/>
          <a:stretch/>
        </p:blipFill>
        <p:spPr>
          <a:xfrm>
            <a:off x="5843082" y="1765673"/>
            <a:ext cx="3046918" cy="2133600"/>
          </a:xfrm>
          <a:prstGeom prst="rect">
            <a:avLst/>
          </a:prstGeom>
        </p:spPr>
      </p:pic>
      <p:pic>
        <p:nvPicPr>
          <p:cNvPr id="4" name="Picture 22" descr="logo-april25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063" y="5653216"/>
            <a:ext cx="1158408" cy="1068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33013" y="6353175"/>
            <a:ext cx="410527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DDAE65"/>
                </a:solidFill>
                <a:latin typeface="+mn-lt"/>
                <a:ea typeface="+mn-ea"/>
                <a:cs typeface="+mn-cs"/>
              </a:rPr>
              <a:t>MAP</a:t>
            </a:r>
            <a:r>
              <a:rPr lang="en-US" dirty="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.</a:t>
            </a:r>
            <a:r>
              <a:rPr lang="en-US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DESIG</a:t>
            </a:r>
            <a:r>
              <a:rPr lang="en-US" dirty="0">
                <a:solidFill>
                  <a:srgbClr val="F79646"/>
                </a:solidFill>
                <a:latin typeface="+mn-lt"/>
                <a:ea typeface="+mn-ea"/>
                <a:cs typeface="+mn-cs"/>
              </a:rPr>
              <a:t>N.</a:t>
            </a:r>
            <a:r>
              <a:rPr lang="en-US" dirty="0">
                <a:solidFill>
                  <a:srgbClr val="800000"/>
                </a:solidFill>
                <a:latin typeface="+mn-lt"/>
                <a:ea typeface="+mn-ea"/>
                <a:cs typeface="+mn-cs"/>
              </a:rPr>
              <a:t>POSITION</a:t>
            </a:r>
          </a:p>
        </p:txBody>
      </p:sp>
      <p:pic>
        <p:nvPicPr>
          <p:cNvPr id="7" name="Picture 6" descr="http://www.underconsideration.com/brandnew/archives/facebook_2015_logo_detail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258" y="1987383"/>
            <a:ext cx="5689599" cy="178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2319867" y="420407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Strategy for Facebook &amp; Instagram </a:t>
            </a:r>
            <a:b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en-US" dirty="0"/>
          </a:p>
        </p:txBody>
      </p:sp>
      <p:pic>
        <p:nvPicPr>
          <p:cNvPr id="8" name="Picture 7" descr="13907001_1072626189524205_6033164047479120829_n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133" y="5653216"/>
            <a:ext cx="1049867" cy="104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070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472421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/>
              <a:t>Goals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 descr="facebook_like-hang-tag 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617" y="2044183"/>
            <a:ext cx="2777924" cy="1388962"/>
          </a:xfrm>
          <a:prstGeom prst="rect">
            <a:avLst/>
          </a:prstGeom>
        </p:spPr>
      </p:pic>
      <p:pic>
        <p:nvPicPr>
          <p:cNvPr id="6" name="Picture 5" descr="Screen Shot 2016-06-02 at 2.26.58 A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3453" y="1999360"/>
            <a:ext cx="2594415" cy="103981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94867" y="3090595"/>
            <a:ext cx="264277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Eurostile"/>
                <a:cs typeface="Eurostile"/>
              </a:rPr>
              <a:t>Establish a strong Social Media presence</a:t>
            </a:r>
            <a:br>
              <a:rPr lang="en-US" sz="1600" dirty="0" smtClean="0">
                <a:latin typeface="Eurostile"/>
                <a:cs typeface="Eurostile"/>
              </a:rPr>
            </a:br>
            <a:r>
              <a:rPr lang="en-US" sz="1600" dirty="0" smtClean="0">
                <a:latin typeface="Eurostile"/>
                <a:cs typeface="Eurostile"/>
              </a:rPr>
              <a:t>-Increase number of likes/Followers</a:t>
            </a:r>
            <a:br>
              <a:rPr lang="en-US" sz="1600" dirty="0" smtClean="0">
                <a:latin typeface="Eurostile"/>
                <a:cs typeface="Eurostile"/>
              </a:rPr>
            </a:br>
            <a:r>
              <a:rPr lang="en-US" sz="1600" dirty="0" smtClean="0">
                <a:latin typeface="Eurostile"/>
                <a:cs typeface="Eurostile"/>
              </a:rPr>
              <a:t>-Increase audience engagement</a:t>
            </a:r>
            <a:br>
              <a:rPr lang="en-US" sz="1600" dirty="0" smtClean="0">
                <a:latin typeface="Eurostile"/>
                <a:cs typeface="Eurostile"/>
              </a:rPr>
            </a:br>
            <a:endParaRPr lang="en-US" sz="1600" dirty="0"/>
          </a:p>
        </p:txBody>
      </p:sp>
      <p:sp>
        <p:nvSpPr>
          <p:cNvPr id="8" name="Rectangle 7"/>
          <p:cNvSpPr/>
          <p:nvPr/>
        </p:nvSpPr>
        <p:spPr>
          <a:xfrm>
            <a:off x="3022149" y="3283955"/>
            <a:ext cx="2965719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Eurostile"/>
                <a:cs typeface="Eurostile"/>
              </a:rPr>
              <a:t>Raise awareness of our restaurant’s </a:t>
            </a:r>
            <a:r>
              <a:rPr lang="en-US" sz="1600" i="1" dirty="0" smtClean="0">
                <a:latin typeface="Eurostile"/>
                <a:cs typeface="Eurostile"/>
              </a:rPr>
              <a:t>Uniqueness.</a:t>
            </a:r>
            <a:br>
              <a:rPr lang="en-US" sz="1600" i="1" dirty="0" smtClean="0">
                <a:latin typeface="Eurostile"/>
                <a:cs typeface="Eurostile"/>
              </a:rPr>
            </a:br>
            <a:r>
              <a:rPr lang="en-US" sz="1600" dirty="0" smtClean="0">
                <a:latin typeface="Eurostile"/>
                <a:cs typeface="Eurostile"/>
              </a:rPr>
              <a:t>Highlight the Key factors that make us different from others:</a:t>
            </a:r>
            <a:br>
              <a:rPr lang="en-US" sz="1600" dirty="0" smtClean="0">
                <a:latin typeface="Eurostile"/>
                <a:cs typeface="Eurostile"/>
              </a:rPr>
            </a:br>
            <a:r>
              <a:rPr lang="en-US" sz="1600" dirty="0" smtClean="0">
                <a:latin typeface="Eurostile"/>
                <a:cs typeface="Eurostile"/>
              </a:rPr>
              <a:t>a) Fresh Chicken available (not frozen)</a:t>
            </a:r>
            <a:br>
              <a:rPr lang="en-US" sz="1600" dirty="0" smtClean="0">
                <a:latin typeface="Eurostile"/>
                <a:cs typeface="Eurostile"/>
              </a:rPr>
            </a:br>
            <a:r>
              <a:rPr lang="en-US" sz="1600" dirty="0" smtClean="0">
                <a:latin typeface="Eurostile"/>
                <a:cs typeface="Eurostile"/>
              </a:rPr>
              <a:t>b) Home-grown</a:t>
            </a:r>
            <a:br>
              <a:rPr lang="en-US" sz="1600" dirty="0" smtClean="0">
                <a:latin typeface="Eurostile"/>
                <a:cs typeface="Eurostile"/>
              </a:rPr>
            </a:br>
            <a:r>
              <a:rPr lang="en-US" sz="1600" dirty="0" smtClean="0">
                <a:latin typeface="Eurostile"/>
                <a:cs typeface="Eurostile"/>
              </a:rPr>
              <a:t>c) Authentic </a:t>
            </a:r>
            <a:r>
              <a:rPr lang="en-US" sz="1600" dirty="0"/>
              <a:t>P</a:t>
            </a:r>
            <a:r>
              <a:rPr lang="en-US" sz="1600" dirty="0" smtClean="0"/>
              <a:t>rotégées </a:t>
            </a:r>
            <a:r>
              <a:rPr lang="en-US" sz="1600" dirty="0" smtClean="0">
                <a:latin typeface="Eurostile"/>
                <a:cs typeface="Eurostile"/>
              </a:rPr>
              <a:t>Cuisine </a:t>
            </a:r>
            <a:br>
              <a:rPr lang="en-US" sz="1600" dirty="0" smtClean="0">
                <a:latin typeface="Eurostile"/>
                <a:cs typeface="Eurostile"/>
              </a:rPr>
            </a:b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701876" y="1498314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953735"/>
                </a:solidFill>
              </a:rPr>
              <a:t>1</a:t>
            </a:r>
            <a:endParaRPr lang="en-US" dirty="0">
              <a:solidFill>
                <a:srgbClr val="953735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22802" y="1488747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953735"/>
                </a:solidFill>
              </a:rPr>
              <a:t>2</a:t>
            </a:r>
            <a:endParaRPr lang="en-US" dirty="0">
              <a:solidFill>
                <a:srgbClr val="953735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390807" y="4244757"/>
            <a:ext cx="23467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US" sz="1600" dirty="0" smtClean="0">
                <a:latin typeface="Eurostile"/>
                <a:cs typeface="Eurostile"/>
              </a:rPr>
              <a:t>Reach out to bloggers/customers to visit our restaurant (particularly at the Opening)</a:t>
            </a:r>
            <a:endParaRPr lang="en-US" sz="1600" dirty="0">
              <a:latin typeface="Eurostile"/>
              <a:cs typeface="Eurostile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479667" y="3244334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  <p:pic>
        <p:nvPicPr>
          <p:cNvPr id="13" name="Picture 12" descr="shutterstock_75074953.eps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9073" y="2035099"/>
            <a:ext cx="2127727" cy="212772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478619" y="1474382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3</a:t>
            </a:r>
          </a:p>
        </p:txBody>
      </p:sp>
      <p:pic>
        <p:nvPicPr>
          <p:cNvPr id="15" name="Picture 22" descr="logo-april25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063" y="5653216"/>
            <a:ext cx="1158408" cy="1068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433013" y="6353175"/>
            <a:ext cx="410527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DDAE65"/>
                </a:solidFill>
                <a:latin typeface="+mn-lt"/>
                <a:ea typeface="+mn-ea"/>
                <a:cs typeface="+mn-cs"/>
              </a:rPr>
              <a:t>MAP</a:t>
            </a:r>
            <a:r>
              <a:rPr lang="en-US" dirty="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.</a:t>
            </a:r>
            <a:r>
              <a:rPr lang="en-US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DESIG</a:t>
            </a:r>
            <a:r>
              <a:rPr lang="en-US" dirty="0">
                <a:solidFill>
                  <a:srgbClr val="F79646"/>
                </a:solidFill>
                <a:latin typeface="+mn-lt"/>
                <a:ea typeface="+mn-ea"/>
                <a:cs typeface="+mn-cs"/>
              </a:rPr>
              <a:t>N.</a:t>
            </a:r>
            <a:r>
              <a:rPr lang="en-US" dirty="0">
                <a:solidFill>
                  <a:srgbClr val="800000"/>
                </a:solidFill>
                <a:latin typeface="+mn-lt"/>
                <a:ea typeface="+mn-ea"/>
                <a:cs typeface="+mn-cs"/>
              </a:rPr>
              <a:t>POSITION</a:t>
            </a:r>
          </a:p>
        </p:txBody>
      </p:sp>
      <p:pic>
        <p:nvPicPr>
          <p:cNvPr id="18" name="Picture 17" descr="13907001_1072626189524205_6033164047479120829_n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133" y="5653216"/>
            <a:ext cx="1049867" cy="104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795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46063" y="2090172"/>
            <a:ext cx="8591975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arenR"/>
            </a:pPr>
            <a:r>
              <a:rPr lang="en-US" b="1" dirty="0" smtClean="0">
                <a:latin typeface="Calibri"/>
                <a:cs typeface="Calibri"/>
              </a:rPr>
              <a:t>“Fresh From the Farm:” </a:t>
            </a:r>
            <a:r>
              <a:rPr lang="en-US" dirty="0" smtClean="0">
                <a:latin typeface="Calibri"/>
                <a:cs typeface="Calibri"/>
              </a:rPr>
              <a:t>highlighting that we use fresh chicken (not frozen) in all of </a:t>
            </a:r>
            <a:r>
              <a:rPr lang="en-US" dirty="0">
                <a:latin typeface="Calibri"/>
                <a:cs typeface="Calibri"/>
              </a:rPr>
              <a:t>o</a:t>
            </a:r>
            <a:r>
              <a:rPr lang="en-US" dirty="0" smtClean="0">
                <a:latin typeface="Calibri"/>
                <a:cs typeface="Calibri"/>
              </a:rPr>
              <a:t>ur dishes</a:t>
            </a:r>
          </a:p>
          <a:p>
            <a:pPr marL="342900" indent="-342900">
              <a:buAutoNum type="arabicParenR"/>
            </a:pPr>
            <a:r>
              <a:rPr lang="en-US" dirty="0" smtClean="0">
                <a:latin typeface="Calibri"/>
                <a:cs typeface="Calibri"/>
              </a:rPr>
              <a:t>“</a:t>
            </a:r>
            <a:r>
              <a:rPr lang="en-US" b="1" dirty="0" smtClean="0">
                <a:latin typeface="Calibri"/>
                <a:cs typeface="Calibri"/>
              </a:rPr>
              <a:t>Authentic Flavors of Portugal:” </a:t>
            </a:r>
            <a:r>
              <a:rPr lang="en-US" dirty="0" smtClean="0">
                <a:latin typeface="Calibri"/>
                <a:cs typeface="Calibri"/>
              </a:rPr>
              <a:t>Sharing some “secret” recipes/ ingredients of some of our special dishes</a:t>
            </a:r>
          </a:p>
          <a:p>
            <a:r>
              <a:rPr lang="en-US" dirty="0" smtClean="0">
                <a:latin typeface="Calibri"/>
                <a:cs typeface="Calibri"/>
              </a:rPr>
              <a:t>3) </a:t>
            </a:r>
            <a:r>
              <a:rPr lang="en-US" b="1" dirty="0" smtClean="0">
                <a:latin typeface="Calibri"/>
                <a:cs typeface="Calibri"/>
              </a:rPr>
              <a:t>“What is Your Heat Quotient?:” </a:t>
            </a:r>
            <a:r>
              <a:rPr lang="en-US" dirty="0" smtClean="0">
                <a:latin typeface="Calibri"/>
                <a:cs typeface="Calibri"/>
              </a:rPr>
              <a:t>engaging the audience in competitions to determine how “hot” they can go!</a:t>
            </a:r>
            <a:endParaRPr lang="en-US" b="1" dirty="0">
              <a:latin typeface="Calibri"/>
              <a:cs typeface="Calibri"/>
            </a:endParaRPr>
          </a:p>
        </p:txBody>
      </p:sp>
      <p:pic>
        <p:nvPicPr>
          <p:cNvPr id="6" name="Picture 22" descr="logo-april25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063" y="5529296"/>
            <a:ext cx="1158408" cy="1068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33013" y="6229255"/>
            <a:ext cx="410527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DDAE65"/>
                </a:solidFill>
                <a:latin typeface="+mn-lt"/>
                <a:ea typeface="+mn-ea"/>
                <a:cs typeface="+mn-cs"/>
              </a:rPr>
              <a:t>MAP</a:t>
            </a:r>
            <a:r>
              <a:rPr lang="en-US" dirty="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.</a:t>
            </a:r>
            <a:r>
              <a:rPr lang="en-US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DESIG</a:t>
            </a:r>
            <a:r>
              <a:rPr lang="en-US" dirty="0">
                <a:solidFill>
                  <a:srgbClr val="F79646"/>
                </a:solidFill>
                <a:latin typeface="+mn-lt"/>
                <a:ea typeface="+mn-ea"/>
                <a:cs typeface="+mn-cs"/>
              </a:rPr>
              <a:t>N.</a:t>
            </a:r>
            <a:r>
              <a:rPr lang="en-US" dirty="0">
                <a:solidFill>
                  <a:srgbClr val="800000"/>
                </a:solidFill>
                <a:latin typeface="+mn-lt"/>
                <a:ea typeface="+mn-ea"/>
                <a:cs typeface="+mn-cs"/>
              </a:rPr>
              <a:t>POSITION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63601" y="222126"/>
            <a:ext cx="8229600" cy="47242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2000" b="1" dirty="0" smtClean="0"/>
              <a:t>Themes &amp; Ideas </a:t>
            </a:r>
            <a:endParaRPr lang="en-US" sz="2000" b="1" dirty="0"/>
          </a:p>
        </p:txBody>
      </p:sp>
      <p:pic>
        <p:nvPicPr>
          <p:cNvPr id="9" name="Picture 8" descr="13907001_1072626189524205_6033164047479120829_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133" y="5653216"/>
            <a:ext cx="1049867" cy="104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087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525289" y="4198225"/>
            <a:ext cx="61031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 smtClean="0">
              <a:cs typeface="Calibri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363601" y="222126"/>
            <a:ext cx="8229600" cy="47242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2000" b="1" dirty="0" smtClean="0"/>
              <a:t>1) “Fresh from the Farm”</a:t>
            </a:r>
            <a:endParaRPr lang="en-US" sz="20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44466" y="1381289"/>
            <a:ext cx="1785934" cy="5016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Capture our expert Chefs preparing FRESH chicken </a:t>
            </a:r>
            <a:r>
              <a:rPr lang="en-US" sz="1600" b="1" dirty="0" smtClean="0"/>
              <a:t>on LIVE Webinar</a:t>
            </a:r>
            <a:r>
              <a:rPr lang="en-US" sz="1600" dirty="0" smtClean="0"/>
              <a:t>* (see below):</a:t>
            </a:r>
            <a:br>
              <a:rPr lang="en-US" sz="1600" dirty="0" smtClean="0"/>
            </a:br>
            <a:r>
              <a:rPr lang="en-US" sz="1600" dirty="0" smtClean="0"/>
              <a:t>-Videos will be 2-3 minutes long- e.g.: how  to prepare chicken for marinating</a:t>
            </a:r>
            <a:br>
              <a:rPr lang="en-US" sz="1600" dirty="0" smtClean="0"/>
            </a:br>
            <a:r>
              <a:rPr lang="en-US" sz="1600" dirty="0" smtClean="0"/>
              <a:t>-Videos will be projected on-screen at the Launch for our customers to see how our chefs work/ what goes on In the Kitchen.</a:t>
            </a:r>
          </a:p>
          <a:p>
            <a:pPr marL="342900" indent="-342900">
              <a:buAutoNum type="alphaUcParenR"/>
            </a:pPr>
            <a:endParaRPr lang="en-US" sz="1600" dirty="0" smtClean="0"/>
          </a:p>
          <a:p>
            <a:endParaRPr lang="en-US" sz="1600" dirty="0"/>
          </a:p>
        </p:txBody>
      </p:sp>
      <p:pic>
        <p:nvPicPr>
          <p:cNvPr id="5" name="Picture 4" descr="Slide 6.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0" y="818528"/>
            <a:ext cx="7213600" cy="60394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50535" y="1017685"/>
            <a:ext cx="1086130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Option 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585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 6.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17" y="27646"/>
            <a:ext cx="8152554" cy="68255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8938" y="238757"/>
            <a:ext cx="1078127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Option B)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798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7062" y="5333998"/>
            <a:ext cx="1846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  <p:pic>
        <p:nvPicPr>
          <p:cNvPr id="6" name="Picture 22" descr="logo-april25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666" y="5737881"/>
            <a:ext cx="1158408" cy="1068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13907001_1072626189524205_6033164047479120829_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463" y="5653216"/>
            <a:ext cx="1049867" cy="1049867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63601" y="222126"/>
            <a:ext cx="8229600" cy="47242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2000" b="1" dirty="0" smtClean="0"/>
              <a:t>2) “Authentic Flavors of Portugal” </a:t>
            </a:r>
            <a:endParaRPr lang="en-US" sz="20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210265" y="4617585"/>
            <a:ext cx="789986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r>
              <a:rPr lang="en-US" sz="1600" dirty="0" smtClean="0"/>
              <a:t>B) Create </a:t>
            </a:r>
            <a:r>
              <a:rPr lang="en-US" sz="1600" b="1" dirty="0" smtClean="0"/>
              <a:t>Video Blogs</a:t>
            </a:r>
            <a:r>
              <a:rPr lang="en-US" sz="1600" dirty="0" smtClean="0"/>
              <a:t>, capturing our expert Chefs on the following topics:</a:t>
            </a:r>
            <a:br>
              <a:rPr lang="en-US" sz="1600" dirty="0" smtClean="0"/>
            </a:br>
            <a:r>
              <a:rPr lang="en-US" sz="1600" dirty="0" smtClean="0"/>
              <a:t>-tips relevant to food, home-grown/fresh chicken, general knowledge about food</a:t>
            </a:r>
          </a:p>
          <a:p>
            <a:r>
              <a:rPr lang="en-US" sz="1600" dirty="0" smtClean="0"/>
              <a:t> </a:t>
            </a:r>
            <a:r>
              <a:rPr lang="en-US" sz="1600" dirty="0"/>
              <a:t>-</a:t>
            </a:r>
            <a:r>
              <a:rPr lang="en-US" sz="1600" dirty="0" smtClean="0"/>
              <a:t>recipes of </a:t>
            </a:r>
            <a:r>
              <a:rPr lang="en-US" sz="1600" dirty="0" err="1" smtClean="0"/>
              <a:t>Veri</a:t>
            </a:r>
            <a:r>
              <a:rPr lang="en-US" sz="1600" dirty="0" smtClean="0"/>
              <a:t> </a:t>
            </a:r>
            <a:r>
              <a:rPr lang="en-US" sz="1600" dirty="0" err="1" smtClean="0"/>
              <a:t>Peri’s</a:t>
            </a:r>
            <a:r>
              <a:rPr lang="en-US" sz="1600" dirty="0" smtClean="0"/>
              <a:t> special dishes 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smtClean="0"/>
              <a:t>-how to re-use leftover chicken from last night’s </a:t>
            </a:r>
            <a:r>
              <a:rPr lang="en-US" sz="1600" dirty="0" err="1" smtClean="0"/>
              <a:t>Veri</a:t>
            </a:r>
            <a:r>
              <a:rPr lang="en-US" sz="1600" dirty="0" smtClean="0"/>
              <a:t> </a:t>
            </a:r>
            <a:r>
              <a:rPr lang="en-US" sz="1600" dirty="0" err="1" smtClean="0"/>
              <a:t>Peri</a:t>
            </a:r>
            <a:r>
              <a:rPr lang="en-US" sz="1600" dirty="0" smtClean="0"/>
              <a:t> dinner (share recipes)</a:t>
            </a:r>
            <a:br>
              <a:rPr lang="en-US" sz="1600" dirty="0" smtClean="0"/>
            </a:br>
            <a:r>
              <a:rPr lang="en-US" sz="1600" dirty="0" smtClean="0"/>
              <a:t>- LIVE Cooking sessions with the Chef</a:t>
            </a:r>
          </a:p>
          <a:p>
            <a:r>
              <a:rPr lang="en-US" sz="1600" dirty="0" smtClean="0"/>
              <a:t>*Pre-advertise these V-logs on Facebook so people tune in LIVE to watch.</a:t>
            </a:r>
          </a:p>
          <a:p>
            <a:endParaRPr lang="en-US" sz="1600" dirty="0" smtClean="0"/>
          </a:p>
          <a:p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 </a:t>
            </a:r>
            <a:endParaRPr lang="en-US" sz="1600" dirty="0"/>
          </a:p>
        </p:txBody>
      </p:sp>
      <p:pic>
        <p:nvPicPr>
          <p:cNvPr id="9" name="Picture 8" descr="Slide 5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530" y="669816"/>
            <a:ext cx="5706533" cy="477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881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271289" y="5330694"/>
            <a:ext cx="6103178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 smtClean="0">
              <a:cs typeface="Calibri"/>
            </a:endParaRPr>
          </a:p>
        </p:txBody>
      </p:sp>
      <p:pic>
        <p:nvPicPr>
          <p:cNvPr id="12" name="Picture 22" descr="logo-april25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063" y="5580095"/>
            <a:ext cx="1158408" cy="1068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363601" y="222126"/>
            <a:ext cx="8229600" cy="47242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2000" b="1" dirty="0" smtClean="0"/>
              <a:t>3) What is your Heat Quotient? </a:t>
            </a:r>
            <a:endParaRPr lang="en-US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63600" y="872614"/>
            <a:ext cx="2548933" cy="5755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Organize an opening competition for Launch Date.</a:t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RULES:</a:t>
            </a:r>
            <a:br>
              <a:rPr lang="en-US" sz="1600" dirty="0" smtClean="0"/>
            </a:br>
            <a:r>
              <a:rPr lang="en-US" sz="1600" dirty="0" smtClean="0"/>
              <a:t>1) Come to the Opening of </a:t>
            </a:r>
            <a:r>
              <a:rPr lang="en-US" sz="1600" dirty="0" err="1" smtClean="0"/>
              <a:t>Veri</a:t>
            </a:r>
            <a:r>
              <a:rPr lang="en-US" sz="1600" dirty="0" smtClean="0"/>
              <a:t> </a:t>
            </a:r>
            <a:r>
              <a:rPr lang="en-US" sz="1600" dirty="0" err="1" smtClean="0"/>
              <a:t>Peri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2) Try out any of our Chicken Platters with “</a:t>
            </a:r>
            <a:r>
              <a:rPr lang="en-US" sz="1600" dirty="0" err="1" smtClean="0"/>
              <a:t>Veri</a:t>
            </a:r>
            <a:r>
              <a:rPr lang="en-US" sz="1600" dirty="0" smtClean="0"/>
              <a:t> Hot” Shots</a:t>
            </a:r>
            <a:br>
              <a:rPr lang="en-US" sz="1600" dirty="0" smtClean="0"/>
            </a:br>
            <a:r>
              <a:rPr lang="en-US" sz="1600" dirty="0" smtClean="0"/>
              <a:t>3) Take a picture with the dish.</a:t>
            </a:r>
            <a:br>
              <a:rPr lang="en-US" sz="1600" dirty="0" smtClean="0"/>
            </a:br>
            <a:r>
              <a:rPr lang="en-US" sz="1600" dirty="0" smtClean="0"/>
              <a:t>4) Post on Social Media (Facebook and Instagram) and tag us using </a:t>
            </a:r>
            <a:r>
              <a:rPr lang="en-US" sz="1600" dirty="0" err="1" smtClean="0"/>
              <a:t>hashtag</a:t>
            </a:r>
            <a:r>
              <a:rPr lang="en-US" sz="1600" dirty="0" smtClean="0"/>
              <a:t>: “#</a:t>
            </a:r>
            <a:r>
              <a:rPr lang="en-US" sz="1600" dirty="0" err="1" smtClean="0"/>
              <a:t>MyHeatQuotient</a:t>
            </a:r>
            <a:r>
              <a:rPr lang="en-US" sz="1600" dirty="0" smtClean="0"/>
              <a:t>” </a:t>
            </a:r>
            <a:br>
              <a:rPr lang="en-US" sz="1600" dirty="0" smtClean="0"/>
            </a:br>
            <a:r>
              <a:rPr lang="en-US" sz="1600" dirty="0" smtClean="0"/>
              <a:t>3) Whoever consumes the most “</a:t>
            </a:r>
            <a:r>
              <a:rPr lang="en-US" sz="1600" dirty="0" err="1" smtClean="0"/>
              <a:t>Veri</a:t>
            </a:r>
            <a:r>
              <a:rPr lang="en-US" sz="1600" dirty="0" smtClean="0"/>
              <a:t> Hot” Shots with their chicken wins a free couples dinner</a:t>
            </a:r>
          </a:p>
          <a:p>
            <a:endParaRPr lang="en-US" sz="1600" dirty="0"/>
          </a:p>
          <a:p>
            <a:r>
              <a:rPr lang="en-US" sz="1600" dirty="0"/>
              <a:t/>
            </a:r>
            <a:br>
              <a:rPr lang="en-US" sz="1600" dirty="0"/>
            </a:b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4394491" y="956144"/>
            <a:ext cx="2253704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How HOT 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Can You Go?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/>
            </a:r>
            <a:br>
              <a:rPr lang="en-US" sz="2400" b="1" dirty="0" smtClean="0">
                <a:solidFill>
                  <a:schemeClr val="bg1"/>
                </a:solidFill>
              </a:rPr>
            </a:br>
            <a:endParaRPr lang="en-US" sz="2400" b="1" dirty="0" smtClean="0">
              <a:solidFill>
                <a:schemeClr val="bg1"/>
              </a:solidFill>
            </a:endParaRPr>
          </a:p>
          <a:p>
            <a:pPr algn="r"/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      #</a:t>
            </a:r>
            <a:r>
              <a:rPr lang="en-US" dirty="0" err="1" smtClean="0">
                <a:solidFill>
                  <a:schemeClr val="bg1"/>
                </a:solidFill>
              </a:rPr>
              <a:t>MyHeatQuotient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 descr="Slide 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0" y="1074675"/>
            <a:ext cx="6260443" cy="524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70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46063" y="5145811"/>
            <a:ext cx="6103178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 smtClean="0">
              <a:cs typeface="Calibri"/>
            </a:endParaRPr>
          </a:p>
        </p:txBody>
      </p:sp>
      <p:pic>
        <p:nvPicPr>
          <p:cNvPr id="12" name="Picture 22" descr="logo-april25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063" y="5580095"/>
            <a:ext cx="1158408" cy="1068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13907001_1072626189524205_6033164047479120829_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463" y="5653216"/>
            <a:ext cx="1049867" cy="1049867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363601" y="222126"/>
            <a:ext cx="8229600" cy="47242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2000" b="1" dirty="0" smtClean="0"/>
              <a:t>4) Mixed Content: </a:t>
            </a:r>
            <a:r>
              <a:rPr lang="en-US" sz="2000" dirty="0" smtClean="0"/>
              <a:t>adding “flavor” and value by sharing informative posts </a:t>
            </a:r>
            <a:endParaRPr lang="en-US" sz="2000" dirty="0"/>
          </a:p>
        </p:txBody>
      </p:sp>
      <p:pic>
        <p:nvPicPr>
          <p:cNvPr id="5" name="Picture 4" descr="Screen Shot 2016-08-30 at 11.29.47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99" y="1460028"/>
            <a:ext cx="4789781" cy="3636905"/>
          </a:xfrm>
          <a:prstGeom prst="rect">
            <a:avLst/>
          </a:prstGeom>
        </p:spPr>
      </p:pic>
      <p:pic>
        <p:nvPicPr>
          <p:cNvPr id="7" name="Picture 6" descr="shutterstock_349660379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844" y="1070561"/>
            <a:ext cx="4137000" cy="4137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6063" y="5210238"/>
            <a:ext cx="3894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Fun Facts: Nutritional Value of Chicken 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367863" y="5178400"/>
            <a:ext cx="3448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Value-Addition Posts: Health Tips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03941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2" descr="logo-april25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063" y="5653216"/>
            <a:ext cx="1158408" cy="1068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33013" y="6353175"/>
            <a:ext cx="410527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DDAE65"/>
                </a:solidFill>
                <a:latin typeface="+mn-lt"/>
                <a:ea typeface="+mn-ea"/>
                <a:cs typeface="+mn-cs"/>
              </a:rPr>
              <a:t>MAP</a:t>
            </a:r>
            <a:r>
              <a:rPr lang="en-US" dirty="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.</a:t>
            </a:r>
            <a:r>
              <a:rPr lang="en-US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DESIG</a:t>
            </a:r>
            <a:r>
              <a:rPr lang="en-US" dirty="0">
                <a:solidFill>
                  <a:srgbClr val="F79646"/>
                </a:solidFill>
                <a:latin typeface="+mn-lt"/>
                <a:ea typeface="+mn-ea"/>
                <a:cs typeface="+mn-cs"/>
              </a:rPr>
              <a:t>N.</a:t>
            </a:r>
            <a:r>
              <a:rPr lang="en-US" dirty="0">
                <a:solidFill>
                  <a:srgbClr val="800000"/>
                </a:solidFill>
                <a:latin typeface="+mn-lt"/>
                <a:ea typeface="+mn-ea"/>
                <a:cs typeface="+mn-cs"/>
              </a:rPr>
              <a:t>POSITION</a:t>
            </a:r>
          </a:p>
        </p:txBody>
      </p:sp>
      <p:pic>
        <p:nvPicPr>
          <p:cNvPr id="9" name="Picture 8" descr="13907001_1072626189524205_6033164047479120829_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133" y="5653216"/>
            <a:ext cx="1049867" cy="1049867"/>
          </a:xfrm>
          <a:prstGeom prst="rect">
            <a:avLst/>
          </a:prstGeom>
        </p:spPr>
      </p:pic>
      <p:pic>
        <p:nvPicPr>
          <p:cNvPr id="10" name="Picture 9" descr="shutterstock_75074953.eps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4540" y="581768"/>
            <a:ext cx="3533193" cy="353319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455335" y="437340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Reaching Out to a Wider Audience </a:t>
            </a:r>
            <a:b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119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8-30 at 3.01.4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6267"/>
            <a:ext cx="9144000" cy="2846717"/>
          </a:xfrm>
          <a:prstGeom prst="rect">
            <a:avLst/>
          </a:prstGeom>
        </p:spPr>
      </p:pic>
      <p:pic>
        <p:nvPicPr>
          <p:cNvPr id="5" name="Picture 4" descr="Screen Shot 2016-08-30 at 2.54.49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24984"/>
            <a:ext cx="9144000" cy="27608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7334" y="5302739"/>
            <a:ext cx="77554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-Reach out to Foodies/ Dubai-based Food Bloggers on different Food groups/forums on Facebook to spread awareness of our restaurant/ Opening Day</a:t>
            </a:r>
            <a:br>
              <a:rPr lang="en-US" dirty="0" smtClean="0"/>
            </a:br>
            <a:r>
              <a:rPr lang="en-US" dirty="0" smtClean="0"/>
              <a:t>-Engage with and offer </a:t>
            </a:r>
            <a:r>
              <a:rPr lang="en-US" dirty="0"/>
              <a:t>b</a:t>
            </a:r>
            <a:r>
              <a:rPr lang="en-US" dirty="0" smtClean="0"/>
              <a:t>loggers a free Couples Dinner in return of visiting us on Launch Date and writing a review on their blog.</a:t>
            </a:r>
            <a:br>
              <a:rPr lang="en-US" dirty="0" smtClean="0"/>
            </a:br>
            <a:r>
              <a:rPr lang="en-US" i="1" dirty="0" smtClean="0"/>
              <a:t>(will be managed by YMS entirely)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617925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825" y="1156073"/>
            <a:ext cx="4225107" cy="236606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67468" y="36791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Adding more “Life” &amp; Taste on Instagram!</a:t>
            </a:r>
            <a:endParaRPr lang="en-US" dirty="0"/>
          </a:p>
        </p:txBody>
      </p:sp>
      <p:pic>
        <p:nvPicPr>
          <p:cNvPr id="7" name="Picture 22" descr="logo-april25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063" y="5653216"/>
            <a:ext cx="1158408" cy="1068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33013" y="6353175"/>
            <a:ext cx="410527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DDAE65"/>
                </a:solidFill>
                <a:latin typeface="+mn-lt"/>
                <a:ea typeface="+mn-ea"/>
                <a:cs typeface="+mn-cs"/>
              </a:rPr>
              <a:t>MAP</a:t>
            </a:r>
            <a:r>
              <a:rPr lang="en-US" dirty="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.</a:t>
            </a:r>
            <a:r>
              <a:rPr lang="en-US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DESIG</a:t>
            </a:r>
            <a:r>
              <a:rPr lang="en-US" dirty="0">
                <a:solidFill>
                  <a:srgbClr val="F79646"/>
                </a:solidFill>
                <a:latin typeface="+mn-lt"/>
                <a:ea typeface="+mn-ea"/>
                <a:cs typeface="+mn-cs"/>
              </a:rPr>
              <a:t>N.</a:t>
            </a:r>
            <a:r>
              <a:rPr lang="en-US" dirty="0">
                <a:solidFill>
                  <a:srgbClr val="800000"/>
                </a:solidFill>
                <a:latin typeface="+mn-lt"/>
                <a:ea typeface="+mn-ea"/>
                <a:cs typeface="+mn-cs"/>
              </a:rPr>
              <a:t>POSITION</a:t>
            </a:r>
          </a:p>
        </p:txBody>
      </p:sp>
      <p:pic>
        <p:nvPicPr>
          <p:cNvPr id="9" name="Picture 8" descr="13907001_1072626189524205_6033164047479120829_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133" y="5653216"/>
            <a:ext cx="1049867" cy="104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073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2" descr="logo-april25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063" y="5653216"/>
            <a:ext cx="1158408" cy="1068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33013" y="6353175"/>
            <a:ext cx="410527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DDAE65"/>
                </a:solidFill>
                <a:latin typeface="+mn-lt"/>
                <a:ea typeface="+mn-ea"/>
                <a:cs typeface="+mn-cs"/>
              </a:rPr>
              <a:t>MAP</a:t>
            </a:r>
            <a:r>
              <a:rPr lang="en-US" dirty="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.</a:t>
            </a:r>
            <a:r>
              <a:rPr lang="en-US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DESIG</a:t>
            </a:r>
            <a:r>
              <a:rPr lang="en-US" dirty="0">
                <a:solidFill>
                  <a:srgbClr val="F79646"/>
                </a:solidFill>
                <a:latin typeface="+mn-lt"/>
                <a:ea typeface="+mn-ea"/>
                <a:cs typeface="+mn-cs"/>
              </a:rPr>
              <a:t>N.</a:t>
            </a:r>
            <a:r>
              <a:rPr lang="en-US" dirty="0">
                <a:solidFill>
                  <a:srgbClr val="800000"/>
                </a:solidFill>
                <a:latin typeface="+mn-lt"/>
                <a:ea typeface="+mn-ea"/>
                <a:cs typeface="+mn-cs"/>
              </a:rPr>
              <a:t>POSITION</a:t>
            </a:r>
          </a:p>
        </p:txBody>
      </p:sp>
      <p:pic>
        <p:nvPicPr>
          <p:cNvPr id="6" name="Picture 5" descr="13907001_1072626189524205_6033164047479120829_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133" y="5653216"/>
            <a:ext cx="1049867" cy="104986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022" y="67738"/>
            <a:ext cx="90749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Strategy: </a:t>
            </a:r>
            <a:r>
              <a:rPr lang="en-US" dirty="0" smtClean="0"/>
              <a:t>In addition to sharing content derived from Facebook, Instagram must have additional</a:t>
            </a:r>
            <a:r>
              <a:rPr lang="en-US" dirty="0"/>
              <a:t> </a:t>
            </a:r>
            <a:r>
              <a:rPr lang="en-US" dirty="0" smtClean="0"/>
              <a:t>“closer-to-life” and personal images; capture and share special moments, discoveries, inspirations that portray us as the “</a:t>
            </a:r>
            <a:r>
              <a:rPr lang="en-US" dirty="0" err="1" smtClean="0"/>
              <a:t>Veri</a:t>
            </a:r>
            <a:r>
              <a:rPr lang="en-US" dirty="0" smtClean="0"/>
              <a:t> </a:t>
            </a:r>
            <a:r>
              <a:rPr lang="en-US" dirty="0" err="1" smtClean="0"/>
              <a:t>Peri</a:t>
            </a:r>
            <a:r>
              <a:rPr lang="en-US" dirty="0" smtClean="0"/>
              <a:t>” family  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8" name="Picture 7" descr="Screen Shot 2016-08-31 at 12.37.35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4627"/>
            <a:ext cx="4655384" cy="31401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888" y="4673602"/>
            <a:ext cx="3801679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“Chef Lisa presenting her masterpiece, </a:t>
            </a:r>
            <a:br>
              <a:rPr lang="en-US" dirty="0" smtClean="0"/>
            </a:br>
            <a:r>
              <a:rPr lang="en-US" dirty="0" smtClean="0"/>
              <a:t>ready to be served!”</a:t>
            </a:r>
            <a:endParaRPr lang="en-US" dirty="0"/>
          </a:p>
        </p:txBody>
      </p:sp>
      <p:pic>
        <p:nvPicPr>
          <p:cNvPr id="10" name="Picture 9" descr="shutterstock_145577818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723" y="1380486"/>
            <a:ext cx="4787277" cy="319151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55384" y="4656669"/>
            <a:ext cx="4099149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“BTS of </a:t>
            </a:r>
            <a:r>
              <a:rPr lang="en-US" dirty="0" err="1" smtClean="0"/>
              <a:t>Veri</a:t>
            </a:r>
            <a:r>
              <a:rPr lang="en-US" dirty="0" smtClean="0"/>
              <a:t> </a:t>
            </a:r>
            <a:r>
              <a:rPr lang="en-US" dirty="0" err="1" smtClean="0"/>
              <a:t>Peri</a:t>
            </a:r>
            <a:r>
              <a:rPr lang="en-US" dirty="0" smtClean="0"/>
              <a:t>: Preparing the best FRESH Chicken In town,</a:t>
            </a:r>
            <a:r>
              <a:rPr lang="en-US" dirty="0"/>
              <a:t> j</a:t>
            </a:r>
            <a:r>
              <a:rPr lang="en-US" dirty="0" smtClean="0"/>
              <a:t>ust for you!”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6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utterstock_7220045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32" y="67738"/>
            <a:ext cx="7001935" cy="46679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9288" y="154933"/>
            <a:ext cx="2724979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“Yes! It tastes just as good and fresh as it looks!”</a:t>
            </a:r>
            <a:endParaRPr lang="en-US" dirty="0"/>
          </a:p>
        </p:txBody>
      </p:sp>
      <p:pic>
        <p:nvPicPr>
          <p:cNvPr id="7" name="Picture 22" descr="logo-april25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465" y="5813360"/>
            <a:ext cx="1158408" cy="1068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33013" y="6353175"/>
            <a:ext cx="410527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DDAE65"/>
                </a:solidFill>
                <a:latin typeface="+mn-lt"/>
                <a:ea typeface="+mn-ea"/>
                <a:cs typeface="+mn-cs"/>
              </a:rPr>
              <a:t>MAP</a:t>
            </a:r>
            <a:r>
              <a:rPr lang="en-US" dirty="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.</a:t>
            </a:r>
            <a:r>
              <a:rPr lang="en-US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DESIG</a:t>
            </a:r>
            <a:r>
              <a:rPr lang="en-US" dirty="0">
                <a:solidFill>
                  <a:srgbClr val="F79646"/>
                </a:solidFill>
                <a:latin typeface="+mn-lt"/>
                <a:ea typeface="+mn-ea"/>
                <a:cs typeface="+mn-cs"/>
              </a:rPr>
              <a:t>N.</a:t>
            </a:r>
            <a:r>
              <a:rPr lang="en-US" dirty="0">
                <a:solidFill>
                  <a:srgbClr val="800000"/>
                </a:solidFill>
                <a:latin typeface="+mn-lt"/>
                <a:ea typeface="+mn-ea"/>
                <a:cs typeface="+mn-cs"/>
              </a:rPr>
              <a:t>POSITION</a:t>
            </a:r>
          </a:p>
        </p:txBody>
      </p:sp>
      <p:pic>
        <p:nvPicPr>
          <p:cNvPr id="9" name="Picture 8" descr="13907001_1072626189524205_6033164047479120829_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865" y="5754814"/>
            <a:ext cx="1049867" cy="10498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9187" y="4690541"/>
            <a:ext cx="89348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Hashtags</a:t>
            </a:r>
            <a:r>
              <a:rPr lang="en-US" b="1" dirty="0" smtClean="0"/>
              <a:t> for Instagram</a:t>
            </a:r>
            <a:r>
              <a:rPr lang="en-US" dirty="0" smtClean="0"/>
              <a:t>: #Chicken #fresh #Beef  #Grilled #Yummy #hungry #UAE #chef #restaurants #</a:t>
            </a:r>
            <a:r>
              <a:rPr lang="en-US" dirty="0" err="1" smtClean="0"/>
              <a:t>UAEFood</a:t>
            </a:r>
            <a:r>
              <a:rPr lang="en-US" dirty="0" smtClean="0"/>
              <a:t> #</a:t>
            </a:r>
            <a:r>
              <a:rPr lang="en-US" dirty="0" err="1" smtClean="0"/>
              <a:t>MyDubai</a:t>
            </a:r>
            <a:r>
              <a:rPr lang="en-US" dirty="0" smtClean="0"/>
              <a:t> #</a:t>
            </a:r>
            <a:r>
              <a:rPr lang="en-US" dirty="0" err="1" smtClean="0"/>
              <a:t>DubaiLife</a:t>
            </a:r>
            <a:r>
              <a:rPr lang="en-US" dirty="0" smtClean="0"/>
              <a:t> #</a:t>
            </a:r>
            <a:r>
              <a:rPr lang="en-US" dirty="0" err="1" smtClean="0"/>
              <a:t>foodindubai</a:t>
            </a:r>
            <a:r>
              <a:rPr lang="en-US" dirty="0" smtClean="0"/>
              <a:t> #</a:t>
            </a:r>
            <a:r>
              <a:rPr lang="en-US" dirty="0" err="1" smtClean="0"/>
              <a:t>dubaifoodies</a:t>
            </a:r>
            <a:r>
              <a:rPr lang="en-US" dirty="0" smtClean="0"/>
              <a:t> #foodie #</a:t>
            </a:r>
            <a:r>
              <a:rPr lang="en-US" dirty="0" err="1" smtClean="0"/>
              <a:t>dubaifoodbloggers</a:t>
            </a:r>
            <a:r>
              <a:rPr lang="en-US" dirty="0"/>
              <a:t> </a:t>
            </a:r>
            <a:r>
              <a:rPr lang="en-US" dirty="0" smtClean="0"/>
              <a:t>#</a:t>
            </a:r>
            <a:r>
              <a:rPr lang="en-US" dirty="0" err="1" smtClean="0"/>
              <a:t>photooftheday</a:t>
            </a:r>
            <a:r>
              <a:rPr lang="en-US" dirty="0" smtClean="0"/>
              <a:t> #</a:t>
            </a:r>
            <a:r>
              <a:rPr lang="en-US" dirty="0" err="1" smtClean="0"/>
              <a:t>hungryforlife</a:t>
            </a:r>
            <a:r>
              <a:rPr lang="en-US" dirty="0" smtClean="0"/>
              <a:t> #Dubai #</a:t>
            </a:r>
            <a:r>
              <a:rPr lang="en-US" dirty="0" err="1" smtClean="0"/>
              <a:t>foodporn</a:t>
            </a:r>
            <a:r>
              <a:rPr lang="en-US" dirty="0" smtClean="0"/>
              <a:t> #</a:t>
            </a:r>
            <a:r>
              <a:rPr lang="en-US" dirty="0" err="1" smtClean="0"/>
              <a:t>VeriPeri</a:t>
            </a:r>
            <a:r>
              <a:rPr lang="en-US" dirty="0" smtClean="0"/>
              <a:t> #Protégées #cuisine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172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269068" y="4555207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Competitors’ Analysis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en-US" dirty="0"/>
          </a:p>
          <a:p>
            <a:pPr algn="ctr"/>
            <a:endParaRPr lang="en-US" dirty="0"/>
          </a:p>
        </p:txBody>
      </p:sp>
      <p:pic>
        <p:nvPicPr>
          <p:cNvPr id="2" name="Picture 1" descr="13254522_1232384650126926_5132976837952230577_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67" y="1752600"/>
            <a:ext cx="2286000" cy="2286000"/>
          </a:xfrm>
          <a:prstGeom prst="rect">
            <a:avLst/>
          </a:prstGeom>
        </p:spPr>
      </p:pic>
      <p:pic>
        <p:nvPicPr>
          <p:cNvPr id="3" name="Picture 2" descr="Screen Shot 2016-08-30 at 3.25.5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6233" y="1752600"/>
            <a:ext cx="2317750" cy="2286000"/>
          </a:xfrm>
          <a:prstGeom prst="rect">
            <a:avLst/>
          </a:prstGeom>
        </p:spPr>
      </p:pic>
      <p:pic>
        <p:nvPicPr>
          <p:cNvPr id="10" name="Picture 9" descr="Screen Shot 2016-08-30 at 4.26.12 P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4" r="6227" b="4340"/>
          <a:stretch/>
        </p:blipFill>
        <p:spPr>
          <a:xfrm>
            <a:off x="6167552" y="1828802"/>
            <a:ext cx="2231382" cy="2159000"/>
          </a:xfrm>
          <a:prstGeom prst="rect">
            <a:avLst/>
          </a:prstGeom>
        </p:spPr>
      </p:pic>
      <p:pic>
        <p:nvPicPr>
          <p:cNvPr id="11" name="Picture 22" descr="logo-april25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063" y="5653216"/>
            <a:ext cx="1158408" cy="1068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433013" y="6353175"/>
            <a:ext cx="410527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DDAE65"/>
                </a:solidFill>
                <a:latin typeface="+mn-lt"/>
                <a:ea typeface="+mn-ea"/>
                <a:cs typeface="+mn-cs"/>
              </a:rPr>
              <a:t>MAP</a:t>
            </a:r>
            <a:r>
              <a:rPr lang="en-US" dirty="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.</a:t>
            </a:r>
            <a:r>
              <a:rPr lang="en-US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DESIG</a:t>
            </a:r>
            <a:r>
              <a:rPr lang="en-US" dirty="0">
                <a:solidFill>
                  <a:srgbClr val="F79646"/>
                </a:solidFill>
                <a:latin typeface="+mn-lt"/>
                <a:ea typeface="+mn-ea"/>
                <a:cs typeface="+mn-cs"/>
              </a:rPr>
              <a:t>N.</a:t>
            </a:r>
            <a:r>
              <a:rPr lang="en-US" dirty="0">
                <a:solidFill>
                  <a:srgbClr val="800000"/>
                </a:solidFill>
                <a:latin typeface="+mn-lt"/>
                <a:ea typeface="+mn-ea"/>
                <a:cs typeface="+mn-cs"/>
              </a:rPr>
              <a:t>POSITION</a:t>
            </a:r>
          </a:p>
        </p:txBody>
      </p:sp>
      <p:pic>
        <p:nvPicPr>
          <p:cNvPr id="13" name="Picture 12" descr="13907001_1072626189524205_6033164047479120829_n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133" y="5653216"/>
            <a:ext cx="1049867" cy="104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061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13254522_1232384650126926_5132976837952230577_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400" y="863595"/>
            <a:ext cx="2472267" cy="2472267"/>
          </a:xfrm>
          <a:prstGeom prst="rect">
            <a:avLst/>
          </a:prstGeom>
        </p:spPr>
      </p:pic>
      <p:pic>
        <p:nvPicPr>
          <p:cNvPr id="8" name="Picture 22" descr="logo-april25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063" y="5653216"/>
            <a:ext cx="1158408" cy="1068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433013" y="6353175"/>
            <a:ext cx="410527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DDAE65"/>
                </a:solidFill>
                <a:latin typeface="+mn-lt"/>
                <a:ea typeface="+mn-ea"/>
                <a:cs typeface="+mn-cs"/>
              </a:rPr>
              <a:t>MAP</a:t>
            </a:r>
            <a:r>
              <a:rPr lang="en-US" dirty="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.</a:t>
            </a:r>
            <a:r>
              <a:rPr lang="en-US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DESIG</a:t>
            </a:r>
            <a:r>
              <a:rPr lang="en-US" dirty="0">
                <a:solidFill>
                  <a:srgbClr val="F79646"/>
                </a:solidFill>
                <a:latin typeface="+mn-lt"/>
                <a:ea typeface="+mn-ea"/>
                <a:cs typeface="+mn-cs"/>
              </a:rPr>
              <a:t>N.</a:t>
            </a:r>
            <a:r>
              <a:rPr lang="en-US" dirty="0">
                <a:solidFill>
                  <a:srgbClr val="800000"/>
                </a:solidFill>
                <a:latin typeface="+mn-lt"/>
                <a:ea typeface="+mn-ea"/>
                <a:cs typeface="+mn-cs"/>
              </a:rPr>
              <a:t>POSITION</a:t>
            </a:r>
          </a:p>
        </p:txBody>
      </p:sp>
      <p:pic>
        <p:nvPicPr>
          <p:cNvPr id="10" name="Picture 9" descr="13907001_1072626189524205_6033164047479120829_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133" y="5653216"/>
            <a:ext cx="1049867" cy="104986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-99464" y="3611323"/>
            <a:ext cx="4239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/>
              <a:t>Strengths:</a:t>
            </a:r>
            <a:br>
              <a:rPr lang="en-US" b="1" dirty="0" smtClean="0"/>
            </a:br>
            <a:r>
              <a:rPr lang="en-US" dirty="0" smtClean="0"/>
              <a:t>-Frequent Updates</a:t>
            </a:r>
            <a:br>
              <a:rPr lang="en-US" dirty="0" smtClean="0"/>
            </a:br>
            <a:r>
              <a:rPr lang="en-US" dirty="0" smtClean="0"/>
              <a:t>-Competitions</a:t>
            </a:r>
          </a:p>
          <a:p>
            <a:pPr algn="r"/>
            <a:r>
              <a:rPr lang="en-US" dirty="0" smtClean="0"/>
              <a:t> -Consistency in Design elements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716016" y="3611323"/>
            <a:ext cx="41148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Weaknesses: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-Food photography could be improved </a:t>
            </a:r>
          </a:p>
          <a:p>
            <a:r>
              <a:rPr lang="en-US" dirty="0" smtClean="0"/>
              <a:t>-Design is weak: image should be kept separate from text</a:t>
            </a:r>
          </a:p>
          <a:p>
            <a:r>
              <a:rPr lang="en-US" dirty="0" smtClean="0"/>
              <a:t>-No Mixed Content: could add more fun food facts/informative posts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78388" y="154002"/>
            <a:ext cx="32752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u="sng" dirty="0" err="1" smtClean="0">
                <a:solidFill>
                  <a:srgbClr val="000000"/>
                </a:solidFill>
              </a:rPr>
              <a:t>Nandos</a:t>
            </a:r>
            <a:endParaRPr lang="en-US" dirty="0" smtClean="0">
              <a:solidFill>
                <a:srgbClr val="000000"/>
              </a:solidFill>
            </a:endParaRP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www.facebook.com/</a:t>
            </a:r>
            <a:r>
              <a:rPr lang="en-US" dirty="0" err="1" smtClean="0">
                <a:solidFill>
                  <a:srgbClr val="000000"/>
                </a:solidFill>
              </a:rPr>
              <a:t>nandosuae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7551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2" descr="logo-april25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063" y="5653216"/>
            <a:ext cx="1158408" cy="1068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433013" y="6353175"/>
            <a:ext cx="410527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DDAE65"/>
                </a:solidFill>
                <a:latin typeface="+mn-lt"/>
                <a:ea typeface="+mn-ea"/>
                <a:cs typeface="+mn-cs"/>
              </a:rPr>
              <a:t>MAP</a:t>
            </a:r>
            <a:r>
              <a:rPr lang="en-US" dirty="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.</a:t>
            </a:r>
            <a:r>
              <a:rPr lang="en-US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DESIG</a:t>
            </a:r>
            <a:r>
              <a:rPr lang="en-US" dirty="0">
                <a:solidFill>
                  <a:srgbClr val="F79646"/>
                </a:solidFill>
                <a:latin typeface="+mn-lt"/>
                <a:ea typeface="+mn-ea"/>
                <a:cs typeface="+mn-cs"/>
              </a:rPr>
              <a:t>N.</a:t>
            </a:r>
            <a:r>
              <a:rPr lang="en-US" dirty="0">
                <a:solidFill>
                  <a:srgbClr val="800000"/>
                </a:solidFill>
                <a:latin typeface="+mn-lt"/>
                <a:ea typeface="+mn-ea"/>
                <a:cs typeface="+mn-cs"/>
              </a:rPr>
              <a:t>POSITION</a:t>
            </a:r>
          </a:p>
        </p:txBody>
      </p:sp>
      <p:pic>
        <p:nvPicPr>
          <p:cNvPr id="10" name="Picture 9" descr="13907001_1072626189524205_6033164047479120829_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133" y="5653216"/>
            <a:ext cx="1049867" cy="104986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-99464" y="3611323"/>
            <a:ext cx="42394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/>
              <a:t>Strengths:</a:t>
            </a:r>
            <a:br>
              <a:rPr lang="en-US" b="1" dirty="0" smtClean="0"/>
            </a:br>
            <a:r>
              <a:rPr lang="en-US" dirty="0" smtClean="0"/>
              <a:t>-Frequent Updates</a:t>
            </a:r>
            <a:br>
              <a:rPr lang="en-US" dirty="0" smtClean="0"/>
            </a:br>
            <a:r>
              <a:rPr lang="en-US" dirty="0" smtClean="0"/>
              <a:t>-Posts Translated in Arabic</a:t>
            </a:r>
          </a:p>
          <a:p>
            <a:pPr algn="r"/>
            <a:r>
              <a:rPr lang="en-US" dirty="0" smtClean="0"/>
              <a:t>-Alluring food photographs/ videos</a:t>
            </a:r>
          </a:p>
          <a:p>
            <a:pPr algn="r"/>
            <a:r>
              <a:rPr lang="en-US" dirty="0" smtClean="0"/>
              <a:t>-Competitions (with exclusive prizes)</a:t>
            </a:r>
          </a:p>
          <a:p>
            <a:pPr algn="r"/>
            <a:r>
              <a:rPr lang="en-US" dirty="0" smtClean="0"/>
              <a:t>-posts are relevant to Current Affairs (i.e.: cricket matches)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16016" y="3611323"/>
            <a:ext cx="4114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Weaknesses: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-Design could be improved: simply added logo to some photographs (no captions)</a:t>
            </a:r>
            <a:br>
              <a:rPr lang="en-US" dirty="0" smtClean="0"/>
            </a:br>
            <a:r>
              <a:rPr lang="en-US" dirty="0" smtClean="0"/>
              <a:t>-No Mixed Content: could add more fun food facts/informative posts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38544" y="418672"/>
            <a:ext cx="44346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TGI </a:t>
            </a:r>
            <a:r>
              <a:rPr lang="en-US" b="1" dirty="0" smtClean="0"/>
              <a:t>Friday’s</a:t>
            </a:r>
          </a:p>
          <a:p>
            <a:pPr algn="ctr"/>
            <a:r>
              <a:rPr lang="en-US" dirty="0"/>
              <a:t>https://</a:t>
            </a:r>
            <a:r>
              <a:rPr lang="en-US" dirty="0" err="1"/>
              <a:t>www.facebook.com</a:t>
            </a:r>
            <a:r>
              <a:rPr lang="en-US" dirty="0"/>
              <a:t>/</a:t>
            </a:r>
            <a:r>
              <a:rPr lang="en-US" dirty="0" err="1"/>
              <a:t>TGIFMiddleEast</a:t>
            </a:r>
            <a:r>
              <a:rPr lang="en-US" dirty="0"/>
              <a:t>/</a:t>
            </a:r>
          </a:p>
        </p:txBody>
      </p:sp>
      <p:pic>
        <p:nvPicPr>
          <p:cNvPr id="13" name="Picture 12" descr="Screen Shot 2016-08-30 at 3.25.56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466" y="1130518"/>
            <a:ext cx="2429449" cy="2396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5465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2" descr="logo-april25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063" y="5653216"/>
            <a:ext cx="1158408" cy="1068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433013" y="6353175"/>
            <a:ext cx="410527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DDAE65"/>
                </a:solidFill>
                <a:latin typeface="+mn-lt"/>
                <a:ea typeface="+mn-ea"/>
                <a:cs typeface="+mn-cs"/>
              </a:rPr>
              <a:t>MAP</a:t>
            </a:r>
            <a:r>
              <a:rPr lang="en-US" dirty="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.</a:t>
            </a:r>
            <a:r>
              <a:rPr lang="en-US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DESIG</a:t>
            </a:r>
            <a:r>
              <a:rPr lang="en-US" dirty="0">
                <a:solidFill>
                  <a:srgbClr val="F79646"/>
                </a:solidFill>
                <a:latin typeface="+mn-lt"/>
                <a:ea typeface="+mn-ea"/>
                <a:cs typeface="+mn-cs"/>
              </a:rPr>
              <a:t>N.</a:t>
            </a:r>
            <a:r>
              <a:rPr lang="en-US" dirty="0">
                <a:solidFill>
                  <a:srgbClr val="800000"/>
                </a:solidFill>
                <a:latin typeface="+mn-lt"/>
                <a:ea typeface="+mn-ea"/>
                <a:cs typeface="+mn-cs"/>
              </a:rPr>
              <a:t>POSITION</a:t>
            </a:r>
          </a:p>
        </p:txBody>
      </p:sp>
      <p:pic>
        <p:nvPicPr>
          <p:cNvPr id="10" name="Picture 9" descr="13907001_1072626189524205_6033164047479120829_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133" y="5653216"/>
            <a:ext cx="1049867" cy="104986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134" y="3611323"/>
            <a:ext cx="423941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/>
              <a:t>Strengths:</a:t>
            </a:r>
            <a:br>
              <a:rPr lang="en-US" b="1" dirty="0" smtClean="0"/>
            </a:br>
            <a:r>
              <a:rPr lang="en-US" dirty="0" smtClean="0"/>
              <a:t>-Frequent Updates</a:t>
            </a:r>
            <a:br>
              <a:rPr lang="en-US" dirty="0" smtClean="0"/>
            </a:br>
            <a:r>
              <a:rPr lang="en-US" dirty="0" smtClean="0"/>
              <a:t>-Posts translated in Arabic</a:t>
            </a:r>
          </a:p>
          <a:p>
            <a:pPr algn="r"/>
            <a:r>
              <a:rPr lang="en-US" dirty="0" smtClean="0"/>
              <a:t>-Share mixed content: Quotes</a:t>
            </a:r>
            <a:br>
              <a:rPr lang="en-US" dirty="0" smtClean="0"/>
            </a:br>
            <a:r>
              <a:rPr lang="en-US" dirty="0" smtClean="0"/>
              <a:t>-Creative food photography</a:t>
            </a:r>
          </a:p>
          <a:p>
            <a:pPr algn="r"/>
            <a:r>
              <a:rPr lang="en-US" dirty="0" smtClean="0"/>
              <a:t>-Engaging posts: Asking audience questions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16016" y="3611323"/>
            <a:ext cx="41148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Weaknesses: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-No Competitions for audience (improves engagement)</a:t>
            </a:r>
          </a:p>
          <a:p>
            <a:r>
              <a:rPr lang="en-US" dirty="0" smtClean="0"/>
              <a:t>-Good photography, but no design element on page; could create some design templates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05021" y="166762"/>
            <a:ext cx="39781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 smtClean="0"/>
              <a:t>Chilli’s</a:t>
            </a:r>
            <a:endParaRPr lang="en-US" b="1" dirty="0" smtClean="0"/>
          </a:p>
          <a:p>
            <a:pPr algn="ctr"/>
            <a:r>
              <a:rPr lang="en-US" dirty="0"/>
              <a:t>https://</a:t>
            </a:r>
            <a:r>
              <a:rPr lang="en-US" dirty="0" err="1"/>
              <a:t>www.facebook.com</a:t>
            </a:r>
            <a:r>
              <a:rPr lang="en-US" dirty="0"/>
              <a:t>/</a:t>
            </a:r>
            <a:r>
              <a:rPr lang="en-US" dirty="0" err="1"/>
              <a:t>ChilisUAE</a:t>
            </a:r>
            <a:r>
              <a:rPr lang="en-US" dirty="0"/>
              <a:t>/</a:t>
            </a:r>
          </a:p>
        </p:txBody>
      </p:sp>
      <p:pic>
        <p:nvPicPr>
          <p:cNvPr id="4" name="Picture 3" descr="10277478_662094260494995_4656985246547233519_n (1)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1" y="863892"/>
            <a:ext cx="2680250" cy="268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231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30016" y="23622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-9541" y="3666399"/>
            <a:ext cx="2648111" cy="13234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/>
              <a:t>Strategy Development: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-Development of Content and pages. Testing out messages.</a:t>
            </a:r>
          </a:p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638570" y="2760667"/>
            <a:ext cx="2395825" cy="35394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/>
              <a:t>Create Presence on Social Media: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b="1" dirty="0" smtClean="0">
                <a:solidFill>
                  <a:schemeClr val="tx1"/>
                </a:solidFill>
              </a:rPr>
              <a:t>-Facebook</a:t>
            </a:r>
            <a:br>
              <a:rPr lang="en-US" sz="1600" b="1" dirty="0" smtClean="0">
                <a:solidFill>
                  <a:schemeClr val="tx1"/>
                </a:solidFill>
              </a:rPr>
            </a:br>
            <a:r>
              <a:rPr lang="en-US" sz="1600" b="1" dirty="0" smtClean="0">
                <a:solidFill>
                  <a:schemeClr val="tx1"/>
                </a:solidFill>
              </a:rPr>
              <a:t>-Instagram</a:t>
            </a:r>
            <a:r>
              <a:rPr lang="en-US" sz="1600" b="1" dirty="0">
                <a:solidFill>
                  <a:schemeClr val="tx1"/>
                </a:solidFill>
              </a:rPr>
              <a:t/>
            </a:r>
            <a:br>
              <a:rPr lang="en-US" sz="1600" b="1" dirty="0">
                <a:solidFill>
                  <a:schemeClr val="tx1"/>
                </a:solidFill>
              </a:rPr>
            </a:br>
            <a:r>
              <a:rPr lang="en-US" sz="1600" b="1" dirty="0" smtClean="0">
                <a:solidFill>
                  <a:schemeClr val="tx1"/>
                </a:solidFill>
              </a:rPr>
              <a:t/>
            </a:r>
            <a:br>
              <a:rPr lang="en-US" sz="1600" b="1" dirty="0" smtClean="0">
                <a:solidFill>
                  <a:schemeClr val="tx1"/>
                </a:solidFill>
              </a:rPr>
            </a:br>
            <a:r>
              <a:rPr lang="en-US" sz="1600" dirty="0" smtClean="0"/>
              <a:t>Goals:</a:t>
            </a:r>
          </a:p>
          <a:p>
            <a:r>
              <a:rPr lang="en-US" sz="1600" dirty="0" smtClean="0"/>
              <a:t>*Increase likes/followers</a:t>
            </a:r>
            <a:br>
              <a:rPr lang="en-US" sz="1600" dirty="0" smtClean="0"/>
            </a:br>
            <a:r>
              <a:rPr lang="en-US" sz="1600" dirty="0" smtClean="0"/>
              <a:t>*Awareness of </a:t>
            </a:r>
            <a:r>
              <a:rPr lang="en-US" sz="1600" dirty="0" err="1" smtClean="0"/>
              <a:t>Veri</a:t>
            </a:r>
            <a:r>
              <a:rPr lang="en-US" sz="1600" dirty="0" smtClean="0"/>
              <a:t> </a:t>
            </a:r>
            <a:r>
              <a:rPr lang="en-US" sz="1600" dirty="0" err="1" smtClean="0"/>
              <a:t>Peri</a:t>
            </a:r>
            <a:r>
              <a:rPr lang="en-US" sz="1600" dirty="0" smtClean="0"/>
              <a:t> across Dubai</a:t>
            </a:r>
            <a:br>
              <a:rPr lang="en-US" sz="1600" dirty="0" smtClean="0"/>
            </a:br>
            <a:r>
              <a:rPr lang="en-US" sz="1600" dirty="0" smtClean="0"/>
              <a:t>*Engagement of audience</a:t>
            </a:r>
            <a:br>
              <a:rPr lang="en-US" sz="1600" dirty="0" smtClean="0"/>
            </a:br>
            <a:r>
              <a:rPr lang="en-US" sz="1600" dirty="0" smtClean="0"/>
              <a:t>*reaching out to wider audience (for the Launch Date)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13920" y="2231109"/>
            <a:ext cx="2092730" cy="20621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/>
              <a:t>Client Interaction</a:t>
            </a:r>
          </a:p>
          <a:p>
            <a:r>
              <a:rPr lang="en-US" sz="1600" dirty="0" smtClean="0"/>
              <a:t>-Developing/Re-shaping content</a:t>
            </a:r>
            <a:br>
              <a:rPr lang="en-US" sz="1600" dirty="0" smtClean="0"/>
            </a:br>
            <a:r>
              <a:rPr lang="en-US" sz="1600" dirty="0" smtClean="0"/>
              <a:t>-Reviewing what Campaigns work best</a:t>
            </a:r>
            <a:br>
              <a:rPr lang="en-US" sz="1600" dirty="0" smtClean="0"/>
            </a:br>
            <a:r>
              <a:rPr lang="en-US" sz="1600" dirty="0" smtClean="0"/>
              <a:t>-What needs to be changed?</a:t>
            </a:r>
          </a:p>
          <a:p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7078949" y="1494076"/>
            <a:ext cx="2013779" cy="35394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/>
              <a:t>Product/ Brand Focused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What makes our brand different?</a:t>
            </a:r>
            <a:br>
              <a:rPr lang="en-US" sz="1600" dirty="0" smtClean="0"/>
            </a:br>
            <a:r>
              <a:rPr lang="en-US" sz="1600" dirty="0" smtClean="0"/>
              <a:t> </a:t>
            </a:r>
            <a:br>
              <a:rPr lang="en-US" sz="1600" dirty="0" smtClean="0"/>
            </a:br>
            <a:r>
              <a:rPr lang="en-US" sz="1600" dirty="0" smtClean="0"/>
              <a:t>-Highlight </a:t>
            </a:r>
            <a:r>
              <a:rPr lang="en-US" sz="1600" i="1" dirty="0" smtClean="0"/>
              <a:t>Uniqueness</a:t>
            </a:r>
            <a:r>
              <a:rPr lang="en-US" sz="1600" dirty="0" smtClean="0"/>
              <a:t> of our brand: what makes us stand out from others/ our competitors.</a:t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5037255" y="1827891"/>
            <a:ext cx="1334442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Month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570133" y="1055415"/>
            <a:ext cx="2495295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Month- Future Plans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46063" y="3262161"/>
            <a:ext cx="1416711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-2</a:t>
            </a:r>
            <a:r>
              <a:rPr lang="en-US" baseline="30000" dirty="0" smtClean="0"/>
              <a:t>nd</a:t>
            </a:r>
            <a:r>
              <a:rPr lang="en-US" dirty="0" smtClean="0"/>
              <a:t> Week: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793909" y="2358090"/>
            <a:ext cx="1410174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-4</a:t>
            </a:r>
            <a:r>
              <a:rPr lang="en-US" baseline="30000" dirty="0" smtClean="0"/>
              <a:t>th</a:t>
            </a:r>
            <a:r>
              <a:rPr lang="en-US" dirty="0" smtClean="0"/>
              <a:t> Week:</a:t>
            </a:r>
            <a:endParaRPr lang="en-US" dirty="0"/>
          </a:p>
        </p:txBody>
      </p:sp>
      <p:pic>
        <p:nvPicPr>
          <p:cNvPr id="18" name="Picture 22" descr="logo-april25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063" y="5653216"/>
            <a:ext cx="1158408" cy="1068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433013" y="6353175"/>
            <a:ext cx="410527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DDAE65"/>
                </a:solidFill>
                <a:latin typeface="+mn-lt"/>
                <a:ea typeface="+mn-ea"/>
                <a:cs typeface="+mn-cs"/>
              </a:rPr>
              <a:t>MAP</a:t>
            </a:r>
            <a:r>
              <a:rPr lang="en-US" dirty="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.</a:t>
            </a:r>
            <a:r>
              <a:rPr lang="en-US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DESIG</a:t>
            </a:r>
            <a:r>
              <a:rPr lang="en-US" dirty="0">
                <a:solidFill>
                  <a:srgbClr val="F79646"/>
                </a:solidFill>
                <a:latin typeface="+mn-lt"/>
                <a:ea typeface="+mn-ea"/>
                <a:cs typeface="+mn-cs"/>
              </a:rPr>
              <a:t>N.</a:t>
            </a:r>
            <a:r>
              <a:rPr lang="en-US" dirty="0">
                <a:solidFill>
                  <a:srgbClr val="800000"/>
                </a:solidFill>
                <a:latin typeface="+mn-lt"/>
                <a:ea typeface="+mn-ea"/>
                <a:cs typeface="+mn-cs"/>
              </a:rPr>
              <a:t>POSITION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304106" y="213406"/>
            <a:ext cx="7926939" cy="41116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sz="2000" b="1" dirty="0" smtClean="0"/>
              <a:t>Social Media Workflow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" name="Picture 19" descr="13907001_1072626189524205_6033164047479120829_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133" y="5653216"/>
            <a:ext cx="1049867" cy="104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421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  <p:pic>
        <p:nvPicPr>
          <p:cNvPr id="14338" name="Picture 2" descr="logo-april25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7175" y="363538"/>
            <a:ext cx="6472238" cy="597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3922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16974</TotalTime>
  <Words>585</Words>
  <Application>Microsoft Macintosh PowerPoint</Application>
  <PresentationFormat>On-screen Show (4:3)</PresentationFormat>
  <Paragraphs>110</Paragraphs>
  <Slides>20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Goals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Anam Shahid</dc:creator>
  <cp:lastModifiedBy>Anam Shahid</cp:lastModifiedBy>
  <cp:revision>145</cp:revision>
  <dcterms:created xsi:type="dcterms:W3CDTF">2016-06-07T19:55:24Z</dcterms:created>
  <dcterms:modified xsi:type="dcterms:W3CDTF">2016-09-02T17:23:19Z</dcterms:modified>
</cp:coreProperties>
</file>